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65" r:id="rId6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786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673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234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43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774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017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185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1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190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619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7576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7035-0E86-4573-9E45-585375360EF1}" type="datetimeFigureOut">
              <a:rPr lang="ar-EG" smtClean="0"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36B3-DA99-46FB-A111-56C9B3A4AC4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750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4059978" y="1517922"/>
            <a:ext cx="4169622" cy="7364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ar-EG" sz="2000" kern="10" dirty="0">
                <a:solidFill>
                  <a:srgbClr val="800000"/>
                </a:solidFill>
                <a:cs typeface="PT Bold Heading"/>
              </a:rPr>
              <a:t> </a:t>
            </a:r>
          </a:p>
          <a:p>
            <a:pPr algn="ctr"/>
            <a:r>
              <a:rPr lang="ar-EG" sz="2000" dirty="0" err="1" smtClean="0"/>
              <a:t>مقررسيكولوجية</a:t>
            </a:r>
            <a:r>
              <a:rPr lang="ar-EG" sz="2000" dirty="0" smtClean="0"/>
              <a:t> </a:t>
            </a:r>
            <a:r>
              <a:rPr lang="ar-EG" sz="2000" dirty="0"/>
              <a:t>المعلم والمتعلم</a:t>
            </a:r>
            <a:endParaRPr lang="ar-EG" sz="2000" kern="10" dirty="0">
              <a:solidFill>
                <a:srgbClr val="800000"/>
              </a:solidFill>
              <a:cs typeface="PT Bold Heading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4059978" y="2564904"/>
            <a:ext cx="389255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1200" dirty="0"/>
              <a:t>الدبلوم المهني شعبة </a:t>
            </a:r>
            <a:r>
              <a:rPr lang="ar-EG" sz="1200" dirty="0" smtClean="0"/>
              <a:t>إعداد اخصائي نفسي مدرسي</a:t>
            </a:r>
            <a:endParaRPr lang="ar-EG" sz="1200" kern="10" dirty="0">
              <a:solidFill>
                <a:srgbClr val="800000"/>
              </a:solidFill>
              <a:cs typeface="PT Bold Heading"/>
            </a:endParaRPr>
          </a:p>
        </p:txBody>
      </p:sp>
      <p:pic>
        <p:nvPicPr>
          <p:cNvPr id="9" name="Picture 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20" y="714252"/>
            <a:ext cx="1847850" cy="9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oebenh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04664"/>
            <a:ext cx="1504262" cy="12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8566" y="1712410"/>
            <a:ext cx="155523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200" kern="10" dirty="0">
                <a:solidFill>
                  <a:prstClr val="black"/>
                </a:solidFill>
                <a:cs typeface="PT Bold Heading"/>
              </a:rPr>
              <a:t>قسم علم النفس التربوي</a:t>
            </a: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4796758" y="3789040"/>
            <a:ext cx="2418990" cy="50312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400" kern="10" dirty="0">
                <a:solidFill>
                  <a:prstClr val="black"/>
                </a:solidFill>
                <a:cs typeface="PT Bold Heading"/>
              </a:rPr>
              <a:t>أ.د/ </a:t>
            </a:r>
            <a:r>
              <a:rPr lang="ar-EG" sz="400" kern="10" dirty="0" smtClean="0">
                <a:solidFill>
                  <a:prstClr val="black"/>
                </a:solidFill>
                <a:cs typeface="PT Bold Heading"/>
              </a:rPr>
              <a:t>كريمان عويضة</a:t>
            </a:r>
            <a:endParaRPr lang="ar-EG" sz="400" kern="10" dirty="0">
              <a:solidFill>
                <a:prstClr val="black"/>
              </a:solidFill>
              <a:cs typeface="PT Bold Heading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5256460" y="655736"/>
            <a:ext cx="1499586" cy="361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400" kern="10" dirty="0">
                <a:solidFill>
                  <a:srgbClr val="800000"/>
                </a:solidFill>
                <a:cs typeface="PT Bold Heading"/>
              </a:rPr>
              <a:t>المحاضرة </a:t>
            </a:r>
            <a:r>
              <a:rPr lang="ar-EG" sz="400" kern="10" dirty="0" smtClean="0">
                <a:solidFill>
                  <a:srgbClr val="800000"/>
                </a:solidFill>
                <a:cs typeface="PT Bold Heading"/>
              </a:rPr>
              <a:t>الثانية</a:t>
            </a:r>
            <a:endParaRPr lang="ar-EG" sz="400" kern="10" dirty="0">
              <a:solidFill>
                <a:srgbClr val="800000"/>
              </a:solidFill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65572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1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5"/>
            <a:ext cx="9221273" cy="1270492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تابع: الفصل </a:t>
            </a:r>
            <a:r>
              <a:rPr lang="ar-EG" dirty="0" smtClean="0"/>
              <a:t>الخامس عشر: نظرية </a:t>
            </a:r>
            <a:r>
              <a:rPr lang="ar-EG" dirty="0" err="1" smtClean="0"/>
              <a:t>باندورا</a:t>
            </a:r>
            <a:r>
              <a:rPr lang="ar-EG" dirty="0" smtClean="0"/>
              <a:t> للتعلم الاجتماعي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2279561"/>
            <a:ext cx="9092484" cy="389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b="1" dirty="0" smtClean="0"/>
              <a:t>دور التعزيز في التعلم بالملاحظة</a:t>
            </a:r>
            <a:r>
              <a:rPr lang="ar-EG" dirty="0" smtClean="0"/>
              <a:t>:</a:t>
            </a:r>
          </a:p>
          <a:p>
            <a:r>
              <a:rPr lang="ar-EG" dirty="0" smtClean="0"/>
              <a:t>التعزيز ميسر لعملية التعلم لكنه ليس ضروري لإتمامها.</a:t>
            </a:r>
          </a:p>
          <a:p>
            <a:r>
              <a:rPr lang="ar-EG" dirty="0" smtClean="0"/>
              <a:t>إن هناك العديد من العوامل الأخرى غير التعزيز  </a:t>
            </a:r>
            <a:r>
              <a:rPr lang="ar-EG" dirty="0" err="1" smtClean="0"/>
              <a:t>ومترتباته</a:t>
            </a:r>
            <a:r>
              <a:rPr lang="ar-EG" dirty="0" smtClean="0"/>
              <a:t> تقف خلف ما يعمله الناس.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138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5"/>
            <a:ext cx="9221273" cy="1270492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تابع: الفصل </a:t>
            </a:r>
            <a:r>
              <a:rPr lang="ar-EG" dirty="0" smtClean="0"/>
              <a:t>الخامس عشر: نظرية </a:t>
            </a:r>
            <a:r>
              <a:rPr lang="ar-EG" dirty="0" err="1" smtClean="0"/>
              <a:t>باندورا</a:t>
            </a:r>
            <a:r>
              <a:rPr lang="ar-EG" dirty="0" smtClean="0"/>
              <a:t> للتعلم الاجتماعي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2279561"/>
            <a:ext cx="9092484" cy="389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b="1" dirty="0" smtClean="0"/>
              <a:t>التعزيز </a:t>
            </a:r>
            <a:r>
              <a:rPr lang="ar-EG" b="1" dirty="0" err="1" smtClean="0"/>
              <a:t>البديلي</a:t>
            </a:r>
            <a:r>
              <a:rPr lang="ar-EG" b="1" dirty="0" smtClean="0"/>
              <a:t>:</a:t>
            </a:r>
            <a:endParaRPr lang="ar-EG" dirty="0" smtClean="0"/>
          </a:p>
          <a:p>
            <a:pPr marL="0" indent="0">
              <a:buNone/>
            </a:pPr>
            <a:r>
              <a:rPr lang="ar-EG" dirty="0" smtClean="0"/>
              <a:t>تشير الدراسات والبحوث التي اجريت على التعلم بالملاحظة إلى أن الناس يمكن ان يستفيدوا من ملاحظة نجاح وفشل الآخرين بنفس القدر تقريبا للذين يستفيدون به من خلال خبراتهم المباشرة.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1632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365125"/>
            <a:ext cx="9221273" cy="1270492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تابع: الفصل </a:t>
            </a:r>
            <a:r>
              <a:rPr lang="ar-EG" dirty="0" smtClean="0"/>
              <a:t>الخامس عشر: نظرية </a:t>
            </a:r>
            <a:r>
              <a:rPr lang="ar-EG" dirty="0" err="1" smtClean="0"/>
              <a:t>باندورا</a:t>
            </a:r>
            <a:r>
              <a:rPr lang="ar-EG" dirty="0" smtClean="0"/>
              <a:t> للتعلم الاجتماعي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6" y="2588653"/>
            <a:ext cx="9092484" cy="3588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b="1" dirty="0" smtClean="0"/>
              <a:t>التعزيز الذاتي:</a:t>
            </a:r>
            <a:endParaRPr lang="ar-EG" dirty="0" smtClean="0"/>
          </a:p>
          <a:p>
            <a:pPr marL="0" indent="0">
              <a:buNone/>
            </a:pPr>
            <a:r>
              <a:rPr lang="ar-EG" dirty="0" smtClean="0"/>
              <a:t>إن سلوكيات الانسان وأفعاله ليست اسيرة التأثيرات الخارجية بل ان الناس يملكون إمكانات ذاتية تحكم ردود أفعالهم وتمكنهم من ممارسة التحكم ي مشاعرهم الخاصة وتفكيرهم تجاه الأشخاص والاشياء والموضوعات.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407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و أخيراً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endParaRPr lang="ar-EG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3095604" y="2857496"/>
            <a:ext cx="55675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EG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cs typeface="Andalus" pitchFamily="18" charset="-78"/>
              </a:rPr>
              <a:t>شكراً لكم </a:t>
            </a:r>
          </a:p>
          <a:p>
            <a:pPr algn="ctr"/>
            <a:r>
              <a:rPr lang="ar-EG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cs typeface="Andalus" pitchFamily="18" charset="-78"/>
              </a:rPr>
              <a:t>مع خالص تحياتي وتقديري</a:t>
            </a:r>
          </a:p>
        </p:txBody>
      </p:sp>
    </p:spTree>
    <p:extLst>
      <p:ext uri="{BB962C8B-B14F-4D97-AF65-F5344CB8AC3E}">
        <p14:creationId xmlns:p14="http://schemas.microsoft.com/office/powerpoint/2010/main" val="39448003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155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PT Bold Heading</vt:lpstr>
      <vt:lpstr>Times New Roman</vt:lpstr>
      <vt:lpstr>Office Theme</vt:lpstr>
      <vt:lpstr>PowerPoint Presentation</vt:lpstr>
      <vt:lpstr>تابع: الفصل الخامس عشر: نظرية باندورا للتعلم الاجتماعي</vt:lpstr>
      <vt:lpstr>تابع: الفصل الخامس عشر: نظرية باندورا للتعلم الاجتماعي</vt:lpstr>
      <vt:lpstr>تابع: الفصل الخامس عشر: نظرية باندورا للتعلم الاجتماعي</vt:lpstr>
      <vt:lpstr>و أخيراً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التقويم النفسي</dc:title>
  <dc:creator>Rania.Salem</dc:creator>
  <cp:lastModifiedBy>Rania.Salem</cp:lastModifiedBy>
  <cp:revision>11</cp:revision>
  <dcterms:created xsi:type="dcterms:W3CDTF">2020-03-25T19:12:23Z</dcterms:created>
  <dcterms:modified xsi:type="dcterms:W3CDTF">2020-03-25T21:24:59Z</dcterms:modified>
</cp:coreProperties>
</file>